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7" r:id="rId2"/>
    <p:sldId id="256" r:id="rId3"/>
    <p:sldId id="282" r:id="rId4"/>
    <p:sldId id="271" r:id="rId5"/>
    <p:sldId id="288" r:id="rId6"/>
    <p:sldId id="2308" r:id="rId7"/>
    <p:sldId id="2298" r:id="rId8"/>
    <p:sldId id="2306" r:id="rId9"/>
    <p:sldId id="2299" r:id="rId10"/>
    <p:sldId id="2300" r:id="rId11"/>
    <p:sldId id="2301" r:id="rId12"/>
    <p:sldId id="2302" r:id="rId13"/>
    <p:sldId id="298" r:id="rId14"/>
    <p:sldId id="2307" r:id="rId15"/>
    <p:sldId id="2303" r:id="rId16"/>
    <p:sldId id="2304" r:id="rId17"/>
    <p:sldId id="2305" r:id="rId18"/>
    <p:sldId id="301" r:id="rId19"/>
    <p:sldId id="2292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085"/>
    <a:srgbClr val="009A6B"/>
    <a:srgbClr val="3D4418"/>
    <a:srgbClr val="5B6624"/>
    <a:srgbClr val="6A762A"/>
    <a:srgbClr val="002692"/>
    <a:srgbClr val="001652"/>
    <a:srgbClr val="FEF4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0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32" y="-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C4F95-D7EE-4D96-A12F-5F01C7ADFBC8}" type="datetimeFigureOut">
              <a:rPr kumimoji="1" lang="ja-JP" altLang="en-US" smtClean="0"/>
              <a:t>2022/4/18</a:t>
            </a:fld>
            <a:endParaRPr kumimoji="1" lang="ja-JP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ja-JP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8CE1F-E16A-42F4-9FAA-8C3F928739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7216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8CE1F-E16A-42F4-9FAA-8C3F9287397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6966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8CE1F-E16A-42F4-9FAA-8C3F9287397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36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9A630-7A3A-4E39-9358-52561CBEE91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30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A0A1BE87-35F7-7241-84E5-505BCFFC38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fld id="{3506958C-5DF6-634C-91DD-74F27BCE1DA7}" type="slidenum"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0C74578C-1B4B-034A-BF6C-D0923E7110A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3B9D920E-984E-E74D-BE26-F1DC6FE66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949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450F9A6E-22E5-244D-8DF4-AA71F523FF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fld id="{1F0F08FA-D3E9-314E-AA73-577BADDF0239}" type="slidenum"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F2814283-6F03-B841-AF73-E20B11BA2E8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E864177D-82B2-2A49-9D49-68AFCAC99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920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9A630-7A3A-4E39-9358-52561CBEE91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590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9A630-7A3A-4E39-9358-52561CBEE91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6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9A630-7A3A-4E39-9358-52561CBEE91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535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8CE1F-E16A-42F4-9FAA-8C3F9287397B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5134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45611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9F7D5E3C-A4A7-A043-B50B-2B50DA3DB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72CFC30F-C3F3-2641-A690-F0915CAB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79396482-E0AB-C64F-87F9-BCBE9593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1699A-C18F-204B-B201-9B27F22EC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59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D4418"/>
                </a:solidFill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D4418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91682-A2B0-4ED6-9878-1B1CDE3ED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2D6855-4B33-4D84-8CA0-A4F54138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4133CE-8715-4C75-8E69-842D79B3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2AE4CC-BEAC-4A89-A42B-4D77EF70F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4437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29B1B64-BF16-4D9E-B4D3-5646D55DE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r="282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692"/>
                </a:solidFill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692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EE827F-905B-484F-91E6-686F56211B8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295" y="-3447601"/>
            <a:ext cx="1428956" cy="1143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2BECBB-FED0-45B8-9EC7-F657239004E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2969" y="-2952246"/>
            <a:ext cx="1428956" cy="1143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6245FC-13B7-40DF-905A-BBA62E8D052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8944" y="10114825"/>
            <a:ext cx="1428956" cy="1143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D7364F-EB9C-47D0-B12F-ECEFEC5ECC7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295" y="9543270"/>
            <a:ext cx="1428956" cy="1143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020423-F052-43B9-AA82-16CBD643A80A}"/>
              </a:ext>
            </a:extLst>
          </p:cNvPr>
          <p:cNvSpPr txBox="1"/>
          <p:nvPr userDrawn="1"/>
        </p:nvSpPr>
        <p:spPr>
          <a:xfrm>
            <a:off x="3350680" y="827243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1D7BC8-67CD-4357-A708-1F1FB2F8469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2" y="7921446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29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F490A61F-E877-4ECE-ADEE-D19A09D833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15" y="-34894"/>
            <a:ext cx="9693164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3E541A-2F0D-4FE3-9192-5DDFB3E82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" y="316211"/>
            <a:ext cx="978667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B58BB27-AD5C-4039-9E0E-724574132B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640966" y="-128158"/>
            <a:ext cx="978667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AC2822-67AD-49C0-BC5F-0CE0C3C257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1" b="10298"/>
          <a:stretch/>
        </p:blipFill>
        <p:spPr>
          <a:xfrm>
            <a:off x="1772168" y="34894"/>
            <a:ext cx="8669018" cy="68078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0853FA0-F893-4001-A0CE-366C5575BF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44326" r="51120" b="16482"/>
          <a:stretch/>
        </p:blipFill>
        <p:spPr>
          <a:xfrm>
            <a:off x="7404895" y="-19455"/>
            <a:ext cx="4787105" cy="42601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A6DCC6-5490-49B2-83FA-80FCC46A3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108051" y="5022323"/>
            <a:ext cx="2660073" cy="19713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F8E5D51-267A-4BBB-A738-76A562C38B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35" y="-289995"/>
            <a:ext cx="3323869" cy="3264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8401E03-327E-4CE8-B424-3A5410C7A7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9954207" y="3829060"/>
            <a:ext cx="2248212" cy="2915148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20793A5B-EE68-496B-8DBB-28A408B465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04" y="316211"/>
            <a:ext cx="1051115" cy="10127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C0EE063-A1BA-42D1-BC9A-39FD9D83A7B0}"/>
              </a:ext>
            </a:extLst>
          </p:cNvPr>
          <p:cNvGrpSpPr/>
          <p:nvPr/>
        </p:nvGrpSpPr>
        <p:grpSpPr>
          <a:xfrm>
            <a:off x="4191590" y="2409754"/>
            <a:ext cx="4098992" cy="801880"/>
            <a:chOff x="4213892" y="2498962"/>
            <a:chExt cx="4098992" cy="80188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908B18-58C7-4730-A43D-89A201354D2E}"/>
                </a:ext>
              </a:extLst>
            </p:cNvPr>
            <p:cNvSpPr txBox="1"/>
            <p:nvPr/>
          </p:nvSpPr>
          <p:spPr>
            <a:xfrm>
              <a:off x="4213892" y="2531401"/>
              <a:ext cx="40544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UTM Eremitage" panose="02040603050506020204" pitchFamily="18" charset="0"/>
                </a:rPr>
                <a:t>CHƯƠNG SÁU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3C8968-A5BA-4765-87AC-F8C1B279F3B9}"/>
                </a:ext>
              </a:extLst>
            </p:cNvPr>
            <p:cNvSpPr txBox="1"/>
            <p:nvPr/>
          </p:nvSpPr>
          <p:spPr>
            <a:xfrm>
              <a:off x="4258472" y="2498962"/>
              <a:ext cx="40544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FFC000"/>
                  </a:solidFill>
                  <a:latin typeface="UTM Eremitage" panose="02040603050506020204" pitchFamily="18" charset="0"/>
                </a:rPr>
                <a:t>CHƯƠNG SÁU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EB0BDA-794D-4CE5-919E-B9A363937C5E}"/>
              </a:ext>
            </a:extLst>
          </p:cNvPr>
          <p:cNvGrpSpPr/>
          <p:nvPr/>
        </p:nvGrpSpPr>
        <p:grpSpPr>
          <a:xfrm>
            <a:off x="4188263" y="3051265"/>
            <a:ext cx="4136529" cy="1162617"/>
            <a:chOff x="4099055" y="2973208"/>
            <a:chExt cx="4136529" cy="116261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FA7110-5E9D-4176-9396-DF22313C75DF}"/>
                </a:ext>
              </a:extLst>
            </p:cNvPr>
            <p:cNvSpPr txBox="1"/>
            <p:nvPr/>
          </p:nvSpPr>
          <p:spPr>
            <a:xfrm>
              <a:off x="4181172" y="3027829"/>
              <a:ext cx="40544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Rockwell" panose="02040603050506020204" pitchFamily="18" charset="0"/>
                </a:rPr>
                <a:t>ÔN TẬP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9FFB44C-4BFE-405C-8182-3E9A2F05AB27}"/>
                </a:ext>
              </a:extLst>
            </p:cNvPr>
            <p:cNvSpPr txBox="1"/>
            <p:nvPr/>
          </p:nvSpPr>
          <p:spPr>
            <a:xfrm>
              <a:off x="4099055" y="2973208"/>
              <a:ext cx="40544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</a:rPr>
                <a:t>ÔN TẬP</a:t>
              </a:r>
            </a:p>
          </p:txBody>
        </p:sp>
      </p:grpSp>
      <p:pic>
        <p:nvPicPr>
          <p:cNvPr id="18" name="图片 201">
            <a:extLst>
              <a:ext uri="{FF2B5EF4-FFF2-40B4-BE49-F238E27FC236}">
                <a16:creationId xmlns:a16="http://schemas.microsoft.com/office/drawing/2014/main" id="{4B2C498A-896E-42A0-94DB-6F120151F5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35" y="218946"/>
            <a:ext cx="1362698" cy="1361279"/>
          </a:xfrm>
          <a:prstGeom prst="rect">
            <a:avLst/>
          </a:prstGeom>
        </p:spPr>
      </p:pic>
      <p:pic>
        <p:nvPicPr>
          <p:cNvPr id="20" name="图片 203">
            <a:extLst>
              <a:ext uri="{FF2B5EF4-FFF2-40B4-BE49-F238E27FC236}">
                <a16:creationId xmlns:a16="http://schemas.microsoft.com/office/drawing/2014/main" id="{D3E5A20D-F410-48A4-8E3E-EBC52493F5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357" y="4240652"/>
            <a:ext cx="1686853" cy="129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4ACB-1A31-4706-A3D4-E8543F538745}"/>
              </a:ext>
            </a:extLst>
          </p:cNvPr>
          <p:cNvSpPr txBox="1"/>
          <p:nvPr/>
        </p:nvSpPr>
        <p:spPr>
          <a:xfrm>
            <a:off x="247185" y="369102"/>
            <a:ext cx="114764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Đọc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các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sau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và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nêu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rõ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chữ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5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trong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mỗi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thuộc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hàng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,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lớp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E4E26C8-6AFB-49DE-B0A9-0DDAEE14B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55984"/>
              </p:ext>
            </p:extLst>
          </p:nvPr>
        </p:nvGraphicFramePr>
        <p:xfrm>
          <a:off x="481979" y="1922700"/>
          <a:ext cx="11241669" cy="4333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1669">
                  <a:extLst>
                    <a:ext uri="{9D8B030D-6E8A-4147-A177-3AD203B41FA5}">
                      <a16:colId xmlns:a16="http://schemas.microsoft.com/office/drawing/2014/main" val="2890765488"/>
                    </a:ext>
                  </a:extLst>
                </a:gridCol>
              </a:tblGrid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85</a:t>
                      </a:r>
                      <a:r>
                        <a:rPr lang="en-US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1 </a:t>
                      </a:r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904</a:t>
                      </a:r>
                      <a:endParaRPr lang="en-US" sz="8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0792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Tám trăm năm mươi mốt nghìn </a:t>
                      </a:r>
                      <a:endParaRPr lang="en-US" sz="44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vi-VN" sz="44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chín trăm linh tư.</a:t>
                      </a:r>
                      <a:endParaRPr lang="en-US" sz="44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22267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5 </a:t>
                      </a:r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thuộc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hàng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lớp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endParaRPr lang="en-US" sz="4000" b="1" dirty="0">
                        <a:solidFill>
                          <a:srgbClr val="00B05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22661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A87F5B8-66C2-4B9A-9380-7E5B68C26075}"/>
              </a:ext>
            </a:extLst>
          </p:cNvPr>
          <p:cNvSpPr/>
          <p:nvPr/>
        </p:nvSpPr>
        <p:spPr>
          <a:xfrm>
            <a:off x="1892722" y="2040872"/>
            <a:ext cx="8955387" cy="119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96DEAC-C000-4AC2-9196-88892B0309A0}"/>
              </a:ext>
            </a:extLst>
          </p:cNvPr>
          <p:cNvSpPr/>
          <p:nvPr/>
        </p:nvSpPr>
        <p:spPr>
          <a:xfrm>
            <a:off x="1625119" y="3428999"/>
            <a:ext cx="8955387" cy="1290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895849-2837-45F1-B021-4F5B930457C4}"/>
              </a:ext>
            </a:extLst>
          </p:cNvPr>
          <p:cNvSpPr/>
          <p:nvPr/>
        </p:nvSpPr>
        <p:spPr>
          <a:xfrm>
            <a:off x="1301596" y="4916053"/>
            <a:ext cx="9735859" cy="1290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4ACB-1A31-4706-A3D4-E8543F538745}"/>
              </a:ext>
            </a:extLst>
          </p:cNvPr>
          <p:cNvSpPr txBox="1"/>
          <p:nvPr/>
        </p:nvSpPr>
        <p:spPr>
          <a:xfrm>
            <a:off x="247185" y="369102"/>
            <a:ext cx="114764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Đọc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các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sau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và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nêu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rõ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chữ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5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trong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mỗi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thuộc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hàng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,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lớp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E4E26C8-6AFB-49DE-B0A9-0DDAEE14B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972641"/>
              </p:ext>
            </p:extLst>
          </p:nvPr>
        </p:nvGraphicFramePr>
        <p:xfrm>
          <a:off x="481979" y="1922700"/>
          <a:ext cx="11241669" cy="4333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1669">
                  <a:extLst>
                    <a:ext uri="{9D8B030D-6E8A-4147-A177-3AD203B41FA5}">
                      <a16:colId xmlns:a16="http://schemas.microsoft.com/office/drawing/2014/main" val="2890765488"/>
                    </a:ext>
                  </a:extLst>
                </a:gridCol>
              </a:tblGrid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3</a:t>
                      </a:r>
                      <a:r>
                        <a:rPr lang="en-US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205</a:t>
                      </a:r>
                      <a:r>
                        <a:rPr lang="en-US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700</a:t>
                      </a:r>
                      <a:endParaRPr lang="en-US" sz="8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0792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Ba triệu hai trăm linh năm nghìn</a:t>
                      </a:r>
                      <a:endParaRPr lang="en-US" sz="44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vi-VN" sz="44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bảy trăm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22267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Chữ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5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thuộc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hàng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lớp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endParaRPr lang="en-US" sz="4400" b="1" dirty="0">
                        <a:solidFill>
                          <a:srgbClr val="00B05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22661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936D203-2405-4A4D-B09B-8CBFAEDF79A8}"/>
              </a:ext>
            </a:extLst>
          </p:cNvPr>
          <p:cNvSpPr/>
          <p:nvPr/>
        </p:nvSpPr>
        <p:spPr>
          <a:xfrm>
            <a:off x="1892722" y="2040872"/>
            <a:ext cx="8955387" cy="119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781B72-5DC5-42EC-9D03-73A613D53C0D}"/>
              </a:ext>
            </a:extLst>
          </p:cNvPr>
          <p:cNvSpPr/>
          <p:nvPr/>
        </p:nvSpPr>
        <p:spPr>
          <a:xfrm>
            <a:off x="1406320" y="4812778"/>
            <a:ext cx="9581376" cy="1384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B874C2-492D-4737-A935-50C08EF81109}"/>
              </a:ext>
            </a:extLst>
          </p:cNvPr>
          <p:cNvSpPr/>
          <p:nvPr/>
        </p:nvSpPr>
        <p:spPr>
          <a:xfrm>
            <a:off x="1266733" y="3451278"/>
            <a:ext cx="9860550" cy="1303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7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4ACB-1A31-4706-A3D4-E8543F538745}"/>
              </a:ext>
            </a:extLst>
          </p:cNvPr>
          <p:cNvSpPr txBox="1"/>
          <p:nvPr/>
        </p:nvSpPr>
        <p:spPr>
          <a:xfrm>
            <a:off x="247185" y="369102"/>
            <a:ext cx="114764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Đọc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các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sau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và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nêu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rõ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chữ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5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trong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mỗi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thuộc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hàng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,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lớp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E4E26C8-6AFB-49DE-B0A9-0DDAEE14B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935721"/>
              </p:ext>
            </p:extLst>
          </p:nvPr>
        </p:nvGraphicFramePr>
        <p:xfrm>
          <a:off x="481979" y="1922700"/>
          <a:ext cx="11241669" cy="4333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1669">
                  <a:extLst>
                    <a:ext uri="{9D8B030D-6E8A-4147-A177-3AD203B41FA5}">
                      <a16:colId xmlns:a16="http://schemas.microsoft.com/office/drawing/2014/main" val="2890765488"/>
                    </a:ext>
                  </a:extLst>
                </a:gridCol>
              </a:tblGrid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195</a:t>
                      </a:r>
                      <a:r>
                        <a:rPr lang="en-US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080</a:t>
                      </a:r>
                      <a:r>
                        <a:rPr lang="en-US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126</a:t>
                      </a:r>
                      <a:endParaRPr lang="en-US" sz="8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0792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Một trăm chín mươi lăm triệu không trăm </a:t>
                      </a:r>
                      <a:endParaRPr lang="en-US" sz="36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vi-VN" sz="36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tám mươi nghìn một trăm hai mươi sáu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22267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Chữ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5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thuộc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hàng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triệu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,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lớp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triệu</a:t>
                      </a:r>
                      <a:endParaRPr lang="en-US" sz="4400" b="1" dirty="0">
                        <a:solidFill>
                          <a:srgbClr val="00B05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22661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DB76CE1-E01B-41D8-A3A3-3D2907F5218C}"/>
              </a:ext>
            </a:extLst>
          </p:cNvPr>
          <p:cNvSpPr/>
          <p:nvPr/>
        </p:nvSpPr>
        <p:spPr>
          <a:xfrm>
            <a:off x="1892722" y="2040872"/>
            <a:ext cx="8955387" cy="119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49B901-4393-432F-8A4A-C1C295D43A36}"/>
              </a:ext>
            </a:extLst>
          </p:cNvPr>
          <p:cNvSpPr/>
          <p:nvPr/>
        </p:nvSpPr>
        <p:spPr>
          <a:xfrm>
            <a:off x="1230068" y="5063979"/>
            <a:ext cx="9915970" cy="119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F8A4CC-7141-4ED3-B9F5-50FD80CD0BE1}"/>
              </a:ext>
            </a:extLst>
          </p:cNvPr>
          <p:cNvSpPr/>
          <p:nvPr/>
        </p:nvSpPr>
        <p:spPr>
          <a:xfrm>
            <a:off x="865232" y="3532012"/>
            <a:ext cx="10645641" cy="119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2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FFFF5AAA-4A09-D545-98F5-AB87A5A39A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43888" cy="13144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         </a:t>
            </a:r>
            <a:endParaRPr lang="en-US" altLang="en-US" sz="4800"/>
          </a:p>
        </p:txBody>
      </p:sp>
      <p:sp>
        <p:nvSpPr>
          <p:cNvPr id="69635" name="Rectangle 5">
            <a:extLst>
              <a:ext uri="{FF2B5EF4-FFF2-40B4-BE49-F238E27FC236}">
                <a16:creationId xmlns:a16="http://schemas.microsoft.com/office/drawing/2014/main" id="{D6A9B004-A252-BC4F-9372-45A722095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552575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b) Nêu giá trị của chữ số 3 trong mỗi số sau 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103 ; 1379 ; 8932 ; 13 064 ; 3 265 910.</a:t>
            </a:r>
          </a:p>
        </p:txBody>
      </p:sp>
      <p:sp>
        <p:nvSpPr>
          <p:cNvPr id="77830" name="Oval 6">
            <a:extLst>
              <a:ext uri="{FF2B5EF4-FFF2-40B4-BE49-F238E27FC236}">
                <a16:creationId xmlns:a16="http://schemas.microsoft.com/office/drawing/2014/main" id="{59376476-877E-EB4A-8CA2-521567017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600200"/>
            <a:ext cx="4572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66FF33">
                  <a:alpha val="84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77832" name="Text Box 8">
            <a:extLst>
              <a:ext uri="{FF2B5EF4-FFF2-40B4-BE49-F238E27FC236}">
                <a16:creationId xmlns:a16="http://schemas.microsoft.com/office/drawing/2014/main" id="{8C621375-07C8-0F49-9897-6E57FD7DE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514601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103</a:t>
            </a:r>
          </a:p>
        </p:txBody>
      </p:sp>
      <p:sp>
        <p:nvSpPr>
          <p:cNvPr id="77833" name="Text Box 9">
            <a:extLst>
              <a:ext uri="{FF2B5EF4-FFF2-40B4-BE49-F238E27FC236}">
                <a16:creationId xmlns:a16="http://schemas.microsoft.com/office/drawing/2014/main" id="{978AE0DB-55F4-304B-8ACB-BC15CC132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528888"/>
            <a:ext cx="419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: Chữ số 3 có giá trị là 3 .</a:t>
            </a:r>
          </a:p>
        </p:txBody>
      </p:sp>
      <p:sp>
        <p:nvSpPr>
          <p:cNvPr id="77834" name="Text Box 10">
            <a:extLst>
              <a:ext uri="{FF2B5EF4-FFF2-40B4-BE49-F238E27FC236}">
                <a16:creationId xmlns:a16="http://schemas.microsoft.com/office/drawing/2014/main" id="{5DC0615F-83E4-6B4E-80CF-43EBC3AA5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971801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1379</a:t>
            </a:r>
          </a:p>
        </p:txBody>
      </p:sp>
      <p:sp>
        <p:nvSpPr>
          <p:cNvPr id="77835" name="Text Box 11">
            <a:extLst>
              <a:ext uri="{FF2B5EF4-FFF2-40B4-BE49-F238E27FC236}">
                <a16:creationId xmlns:a16="http://schemas.microsoft.com/office/drawing/2014/main" id="{FFB69719-FA58-5D4C-97F2-E0E83572E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971801"/>
            <a:ext cx="525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: Chữ số 3 có giá trị là 300 .</a:t>
            </a:r>
          </a:p>
        </p:txBody>
      </p:sp>
      <p:sp>
        <p:nvSpPr>
          <p:cNvPr id="77836" name="Text Box 12">
            <a:extLst>
              <a:ext uri="{FF2B5EF4-FFF2-40B4-BE49-F238E27FC236}">
                <a16:creationId xmlns:a16="http://schemas.microsoft.com/office/drawing/2014/main" id="{EA3FF4C2-9C53-0F4C-BDA4-EC6974D2D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443288"/>
            <a:ext cx="1371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13 064</a:t>
            </a:r>
          </a:p>
        </p:txBody>
      </p:sp>
      <p:sp>
        <p:nvSpPr>
          <p:cNvPr id="77837" name="Text Box 13">
            <a:extLst>
              <a:ext uri="{FF2B5EF4-FFF2-40B4-BE49-F238E27FC236}">
                <a16:creationId xmlns:a16="http://schemas.microsoft.com/office/drawing/2014/main" id="{71672C16-07FB-1847-AB5E-B56C3427B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443288"/>
            <a:ext cx="4953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: Chữ số 3 có giá trị là 3 000.</a:t>
            </a:r>
            <a:endParaRPr lang="en-US" altLang="en-US" sz="28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8" name="Text Box 14">
            <a:extLst>
              <a:ext uri="{FF2B5EF4-FFF2-40B4-BE49-F238E27FC236}">
                <a16:creationId xmlns:a16="http://schemas.microsoft.com/office/drawing/2014/main" id="{60C0021D-51A8-9F49-BAAA-B56EBEE9B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886201"/>
            <a:ext cx="1752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3 265 910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9" name="Text Box 15">
            <a:extLst>
              <a:ext uri="{FF2B5EF4-FFF2-40B4-BE49-F238E27FC236}">
                <a16:creationId xmlns:a16="http://schemas.microsoft.com/office/drawing/2014/main" id="{57C5ECA3-8E79-E24C-87A7-88199300A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900488"/>
            <a:ext cx="5181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: Chữ số 3 có giá trị là 3 000 000.</a:t>
            </a:r>
          </a:p>
        </p:txBody>
      </p:sp>
      <p:sp>
        <p:nvSpPr>
          <p:cNvPr id="14" name="AutoShape 5">
            <a:extLst>
              <a:ext uri="{FF2B5EF4-FFF2-40B4-BE49-F238E27FC236}">
                <a16:creationId xmlns:a16="http://schemas.microsoft.com/office/drawing/2014/main" id="{836FA17C-5642-5841-9E6D-44624AF52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1" y="4648200"/>
            <a:ext cx="7878763" cy="1371600"/>
          </a:xfrm>
          <a:prstGeom prst="roundRect">
            <a:avLst>
              <a:gd name="adj" fmla="val 16667"/>
            </a:avLst>
          </a:prstGeom>
          <a:solidFill>
            <a:srgbClr val="66FF33"/>
          </a:solidFill>
          <a:ln w="9525">
            <a:solidFill>
              <a:srgbClr val="000099"/>
            </a:solidFill>
            <a:round/>
            <a:headEnd/>
            <a:tailEnd/>
          </a:ln>
          <a:effectLst>
            <a:outerShdw dist="71842" dir="2700000" algn="ctr" rotWithShape="0">
              <a:srgbClr val="FF0000">
                <a:alpha val="50000"/>
              </a:srgbClr>
            </a:outerShdw>
          </a:effec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Bài 3: ÔN tập hàng và lớp: Giá trị của chữ số phụ thuộc vào vị trí của nó trong một số cụ thể.</a:t>
            </a:r>
          </a:p>
        </p:txBody>
      </p:sp>
    </p:spTree>
    <p:extLst>
      <p:ext uri="{BB962C8B-B14F-4D97-AF65-F5344CB8AC3E}">
        <p14:creationId xmlns:p14="http://schemas.microsoft.com/office/powerpoint/2010/main" val="379922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2" grpId="0"/>
      <p:bldP spid="77833" grpId="0"/>
      <p:bldP spid="77834" grpId="0"/>
      <p:bldP spid="77835" grpId="0"/>
      <p:bldP spid="77836" grpId="0"/>
      <p:bldP spid="77837" grpId="0"/>
      <p:bldP spid="77838" grpId="0"/>
      <p:bldP spid="77839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151972" y="5370339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5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E4EFE-F1E0-4912-AF9C-8B47685D7552}"/>
              </a:ext>
            </a:extLst>
          </p:cNvPr>
          <p:cNvSpPr txBox="1"/>
          <p:nvPr/>
        </p:nvSpPr>
        <p:spPr>
          <a:xfrm>
            <a:off x="381001" y="659034"/>
            <a:ext cx="6343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Chọn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câu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trả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lời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đúng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nhất</a:t>
            </a:r>
            <a:endParaRPr lang="en-US" sz="3600" i="0" dirty="0">
              <a:solidFill>
                <a:schemeClr val="bg1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1335028"/>
            <a:ext cx="116976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300" b="1" dirty="0">
                <a:solidFill>
                  <a:srgbClr val="FFFF00"/>
                </a:solidFill>
                <a:latin typeface="UTM Avo" panose="02040603050506020204" pitchFamily="18" charset="0"/>
              </a:rPr>
              <a:t>Trong dãy số tự nhiên, hai số liên tiếp hơn (hoặc kém) nhau bao nhiêu đơn vị?</a:t>
            </a:r>
            <a:endParaRPr lang="en-US" sz="43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F77B82-668B-4FE1-82C9-9AA809A5EA96}"/>
              </a:ext>
            </a:extLst>
          </p:cNvPr>
          <p:cNvGrpSpPr/>
          <p:nvPr/>
        </p:nvGrpSpPr>
        <p:grpSpPr>
          <a:xfrm>
            <a:off x="1884555" y="3078814"/>
            <a:ext cx="4211444" cy="1150034"/>
            <a:chOff x="628185" y="2977050"/>
            <a:chExt cx="4211444" cy="11500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D144E2-004F-4363-8DC4-0AB67CD2EE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D6277-4A0A-4F50-B99D-BB3AB9D8C4D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A. 4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vị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A972E-9A1D-4BAA-9314-47B0BF1775CE}"/>
              </a:ext>
            </a:extLst>
          </p:cNvPr>
          <p:cNvGrpSpPr/>
          <p:nvPr/>
        </p:nvGrpSpPr>
        <p:grpSpPr>
          <a:xfrm>
            <a:off x="1884555" y="4549845"/>
            <a:ext cx="4211444" cy="1150034"/>
            <a:chOff x="628185" y="2977050"/>
            <a:chExt cx="4211444" cy="11500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4C2FC3-102C-4C5E-A86F-81BD4DF57B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7E2804-6548-4A06-B8E7-252E4EE5692E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B. 3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vị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B447FF-7BD4-46FC-B52E-2DE156D8DBD6}"/>
              </a:ext>
            </a:extLst>
          </p:cNvPr>
          <p:cNvGrpSpPr/>
          <p:nvPr/>
        </p:nvGrpSpPr>
        <p:grpSpPr>
          <a:xfrm>
            <a:off x="6508594" y="3080196"/>
            <a:ext cx="4211444" cy="1150034"/>
            <a:chOff x="628185" y="2977050"/>
            <a:chExt cx="4211444" cy="11500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DE30B8-D8DB-4065-B945-5035CFA3C4F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6306E3-2733-4B71-B79A-EE5389A12C65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C. 2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vị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C85606-55A9-4A91-9EE4-0DE837642A6C}"/>
              </a:ext>
            </a:extLst>
          </p:cNvPr>
          <p:cNvGrpSpPr/>
          <p:nvPr/>
        </p:nvGrpSpPr>
        <p:grpSpPr>
          <a:xfrm>
            <a:off x="6508594" y="4549845"/>
            <a:ext cx="4211444" cy="1150034"/>
            <a:chOff x="628185" y="2977050"/>
            <a:chExt cx="4211444" cy="11500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F1896F-88E6-4DA5-9369-392610ACBDD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2714E7-4148-4B14-89ED-70F6E27506A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D. 1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vị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1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E4EFE-F1E0-4912-AF9C-8B47685D7552}"/>
              </a:ext>
            </a:extLst>
          </p:cNvPr>
          <p:cNvSpPr txBox="1"/>
          <p:nvPr/>
        </p:nvSpPr>
        <p:spPr>
          <a:xfrm>
            <a:off x="380997" y="810128"/>
            <a:ext cx="6343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Chọn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câu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trả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lời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đúng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nhất</a:t>
            </a:r>
            <a:endParaRPr lang="en-US" sz="3600" i="0" dirty="0">
              <a:solidFill>
                <a:schemeClr val="bg1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381000" y="1542819"/>
            <a:ext cx="116976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rgbClr val="FFFF00"/>
                </a:solidFill>
                <a:latin typeface="UTM Avo" panose="02040603050506020204" pitchFamily="18" charset="0"/>
              </a:rPr>
              <a:t>Số tự nhiên bé nhất là số nào?</a:t>
            </a:r>
            <a:endParaRPr lang="en-US" sz="54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F77B82-668B-4FE1-82C9-9AA809A5EA96}"/>
              </a:ext>
            </a:extLst>
          </p:cNvPr>
          <p:cNvGrpSpPr/>
          <p:nvPr/>
        </p:nvGrpSpPr>
        <p:grpSpPr>
          <a:xfrm>
            <a:off x="1884554" y="2777731"/>
            <a:ext cx="4211444" cy="1150034"/>
            <a:chOff x="628185" y="2977050"/>
            <a:chExt cx="4211444" cy="11500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D144E2-004F-4363-8DC4-0AB67CD2EE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D6277-4A0A-4F50-B99D-BB3AB9D8C4D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A.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A972E-9A1D-4BAA-9314-47B0BF1775CE}"/>
              </a:ext>
            </a:extLst>
          </p:cNvPr>
          <p:cNvGrpSpPr/>
          <p:nvPr/>
        </p:nvGrpSpPr>
        <p:grpSpPr>
          <a:xfrm>
            <a:off x="1884554" y="4248762"/>
            <a:ext cx="4211444" cy="1150034"/>
            <a:chOff x="628185" y="2977050"/>
            <a:chExt cx="4211444" cy="11500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4C2FC3-102C-4C5E-A86F-81BD4DF57B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7E2804-6548-4A06-B8E7-252E4EE5692E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B.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B447FF-7BD4-46FC-B52E-2DE156D8DBD6}"/>
              </a:ext>
            </a:extLst>
          </p:cNvPr>
          <p:cNvGrpSpPr/>
          <p:nvPr/>
        </p:nvGrpSpPr>
        <p:grpSpPr>
          <a:xfrm>
            <a:off x="6508593" y="2779113"/>
            <a:ext cx="4211444" cy="1150034"/>
            <a:chOff x="628185" y="2977050"/>
            <a:chExt cx="4211444" cy="11500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DE30B8-D8DB-4065-B945-5035CFA3C4F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6306E3-2733-4B71-B79A-EE5389A12C65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C.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10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C85606-55A9-4A91-9EE4-0DE837642A6C}"/>
              </a:ext>
            </a:extLst>
          </p:cNvPr>
          <p:cNvGrpSpPr/>
          <p:nvPr/>
        </p:nvGrpSpPr>
        <p:grpSpPr>
          <a:xfrm>
            <a:off x="6508593" y="4248762"/>
            <a:ext cx="4211444" cy="1150034"/>
            <a:chOff x="628185" y="2977050"/>
            <a:chExt cx="4211444" cy="11500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F1896F-88E6-4DA5-9369-392610ACBDD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2714E7-4148-4B14-89ED-70F6E27506A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D.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endParaRPr lang="en-US" sz="44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70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374504"/>
            <a:ext cx="116976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rgbClr val="FFFF00"/>
                </a:solidFill>
                <a:latin typeface="UTM Avo" panose="02040603050506020204" pitchFamily="18" charset="0"/>
              </a:rPr>
              <a:t>Có số tự nhiên lớn nhất không? Vì sao?</a:t>
            </a:r>
            <a:endParaRPr lang="en-US" sz="54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08" y="920909"/>
            <a:ext cx="5787488" cy="57874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F73C86-48B4-4CE3-B1FF-B4BF03CCD31C}"/>
              </a:ext>
            </a:extLst>
          </p:cNvPr>
          <p:cNvSpPr txBox="1"/>
          <p:nvPr/>
        </p:nvSpPr>
        <p:spPr>
          <a:xfrm>
            <a:off x="334536" y="2141837"/>
            <a:ext cx="796197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Không có</a:t>
            </a:r>
            <a:r>
              <a:rPr lang="vi-VN" sz="5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 số tự nhiên nào lớn nhất, </a:t>
            </a:r>
            <a:r>
              <a:rPr lang="vi-VN" sz="5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vì thêm vào bất cứ số nào </a:t>
            </a:r>
            <a:r>
              <a:rPr lang="vi-VN" sz="5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cũng được số tự nhiên liền sau số đó.</a:t>
            </a:r>
            <a:endParaRPr lang="en-US" sz="5400" b="1" dirty="0"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FB15B6DA-805C-8746-8E65-3451944089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43888" cy="13144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       </a:t>
            </a:r>
            <a:endParaRPr lang="en-US" altLang="en-US" sz="4800"/>
          </a:p>
        </p:txBody>
      </p:sp>
      <p:sp>
        <p:nvSpPr>
          <p:cNvPr id="79876" name="Oval 4">
            <a:extLst>
              <a:ext uri="{FF2B5EF4-FFF2-40B4-BE49-F238E27FC236}">
                <a16:creationId xmlns:a16="http://schemas.microsoft.com/office/drawing/2014/main" id="{01A030C4-DFE0-D34C-B9E6-919E5BEF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676400"/>
            <a:ext cx="4572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66FF33">
                  <a:alpha val="84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</a:p>
        </p:txBody>
      </p:sp>
      <p:sp>
        <p:nvSpPr>
          <p:cNvPr id="72708" name="Text Box 5">
            <a:extLst>
              <a:ext uri="{FF2B5EF4-FFF2-40B4-BE49-F238E27FC236}">
                <a16:creationId xmlns:a16="http://schemas.microsoft.com/office/drawing/2014/main" id="{0B9845E0-9458-534D-B80D-771B5A876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600201"/>
            <a:ext cx="8153400" cy="500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Viết số thích hợp vào chỗ chấm để có : </a:t>
            </a: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Ba số tự nhiên liên tiếp :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 67; …  ; 69 .     798, 799 ;  …  .       … ; 1000; 1001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b) Ba số chẵn liên tiếp :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8; 10 ;… .           98;  … ; 102 .      … ; 1000; 1002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c) Ba số lẻ liên tiếp :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51; 53; … .        199; … ; 203 .        …. ; 999 ; 1001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9" name="Text Box 7">
            <a:extLst>
              <a:ext uri="{FF2B5EF4-FFF2-40B4-BE49-F238E27FC236}">
                <a16:creationId xmlns:a16="http://schemas.microsoft.com/office/drawing/2014/main" id="{A1E5DEE8-2DF9-164A-8670-27259EB39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895601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  <a:latin typeface="Times New Roman" panose="02020603050405020304" pitchFamily="18" charset="0"/>
              </a:rPr>
              <a:t>68</a:t>
            </a:r>
          </a:p>
        </p:txBody>
      </p:sp>
      <p:sp>
        <p:nvSpPr>
          <p:cNvPr id="79880" name="Text Box 8">
            <a:extLst>
              <a:ext uri="{FF2B5EF4-FFF2-40B4-BE49-F238E27FC236}">
                <a16:creationId xmlns:a16="http://schemas.microsoft.com/office/drawing/2014/main" id="{2E3AC5DF-F84B-C046-8006-AA81F94ED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895601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  <a:latin typeface="Times New Roman" panose="02020603050405020304" pitchFamily="18" charset="0"/>
              </a:rPr>
              <a:t>800</a:t>
            </a:r>
          </a:p>
        </p:txBody>
      </p:sp>
      <p:sp>
        <p:nvSpPr>
          <p:cNvPr id="79881" name="Text Box 9">
            <a:extLst>
              <a:ext uri="{FF2B5EF4-FFF2-40B4-BE49-F238E27FC236}">
                <a16:creationId xmlns:a16="http://schemas.microsoft.com/office/drawing/2014/main" id="{B0A637CE-6A80-5947-85E7-2A533C7A3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895601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  <a:latin typeface="Times New Roman" panose="02020603050405020304" pitchFamily="18" charset="0"/>
              </a:rPr>
              <a:t>999</a:t>
            </a:r>
          </a:p>
        </p:txBody>
      </p:sp>
      <p:sp>
        <p:nvSpPr>
          <p:cNvPr id="79882" name="Text Box 10">
            <a:extLst>
              <a:ext uri="{FF2B5EF4-FFF2-40B4-BE49-F238E27FC236}">
                <a16:creationId xmlns:a16="http://schemas.microsoft.com/office/drawing/2014/main" id="{1BBBF978-9245-3B47-A6EB-EF92DAC9C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129088"/>
            <a:ext cx="83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9900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79883" name="Text Box 11">
            <a:extLst>
              <a:ext uri="{FF2B5EF4-FFF2-40B4-BE49-F238E27FC236}">
                <a16:creationId xmlns:a16="http://schemas.microsoft.com/office/drawing/2014/main" id="{F461F260-F7F2-BC4B-8423-399C2F136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129088"/>
            <a:ext cx="91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9900"/>
                </a:solidFill>
                <a:latin typeface="Times New Roman" panose="02020603050405020304" pitchFamily="18" charset="0"/>
              </a:rPr>
              <a:t>100</a:t>
            </a:r>
          </a:p>
        </p:txBody>
      </p:sp>
      <p:sp>
        <p:nvSpPr>
          <p:cNvPr id="79884" name="Text Box 12">
            <a:extLst>
              <a:ext uri="{FF2B5EF4-FFF2-40B4-BE49-F238E27FC236}">
                <a16:creationId xmlns:a16="http://schemas.microsoft.com/office/drawing/2014/main" id="{2251D859-8C5F-A244-9B8A-5372F2CE3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114801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9900"/>
                </a:solidFill>
                <a:latin typeface="Times New Roman" panose="02020603050405020304" pitchFamily="18" charset="0"/>
              </a:rPr>
              <a:t>998</a:t>
            </a:r>
          </a:p>
        </p:txBody>
      </p:sp>
      <p:sp>
        <p:nvSpPr>
          <p:cNvPr id="79885" name="Text Box 13">
            <a:extLst>
              <a:ext uri="{FF2B5EF4-FFF2-40B4-BE49-F238E27FC236}">
                <a16:creationId xmlns:a16="http://schemas.microsoft.com/office/drawing/2014/main" id="{30843E87-5589-C24D-A999-D38D35E3A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410201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333300"/>
                </a:solidFill>
                <a:latin typeface="Times New Roman" panose="02020603050405020304" pitchFamily="18" charset="0"/>
              </a:rPr>
              <a:t>55</a:t>
            </a:r>
          </a:p>
        </p:txBody>
      </p:sp>
      <p:sp>
        <p:nvSpPr>
          <p:cNvPr id="79886" name="Text Box 14">
            <a:extLst>
              <a:ext uri="{FF2B5EF4-FFF2-40B4-BE49-F238E27FC236}">
                <a16:creationId xmlns:a16="http://schemas.microsoft.com/office/drawing/2014/main" id="{FAC6AF6F-AFD2-7644-96DA-13B003FC5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410201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333300"/>
                </a:solidFill>
                <a:latin typeface="Times New Roman" panose="02020603050405020304" pitchFamily="18" charset="0"/>
              </a:rPr>
              <a:t>201</a:t>
            </a:r>
          </a:p>
        </p:txBody>
      </p:sp>
      <p:sp>
        <p:nvSpPr>
          <p:cNvPr id="79887" name="Text Box 15">
            <a:extLst>
              <a:ext uri="{FF2B5EF4-FFF2-40B4-BE49-F238E27FC236}">
                <a16:creationId xmlns:a16="http://schemas.microsoft.com/office/drawing/2014/main" id="{68E28DA5-4AA0-F047-891E-B8B99BC9B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424488"/>
            <a:ext cx="717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333300"/>
                </a:solidFill>
                <a:latin typeface="Times New Roman" panose="02020603050405020304" pitchFamily="18" charset="0"/>
              </a:rPr>
              <a:t>997</a:t>
            </a:r>
          </a:p>
        </p:txBody>
      </p:sp>
    </p:spTree>
    <p:extLst>
      <p:ext uri="{BB962C8B-B14F-4D97-AF65-F5344CB8AC3E}">
        <p14:creationId xmlns:p14="http://schemas.microsoft.com/office/powerpoint/2010/main" val="39882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98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9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79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79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79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79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9" grpId="0"/>
      <p:bldP spid="79880" grpId="0"/>
      <p:bldP spid="79881" grpId="0"/>
      <p:bldP spid="79882" grpId="0"/>
      <p:bldP spid="79883" grpId="0"/>
      <p:bldP spid="79884" grpId="0"/>
      <p:bldP spid="79885" grpId="0"/>
      <p:bldP spid="79886" grpId="0"/>
      <p:bldP spid="7988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D3771063-464A-406E-A8AE-CCF0E7DA3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36" y="0"/>
            <a:ext cx="9693164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79085-0682-4C03-8FB1-54BD85458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33" y="30742"/>
            <a:ext cx="978667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A454228-E7AF-4A8E-B08C-B8F110B28D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0" y="1"/>
            <a:ext cx="2660073" cy="19713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5EC6802-808E-49F0-9C82-C800175651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54" y="3042345"/>
            <a:ext cx="5416404" cy="53203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5C7D86-2885-4DB2-9444-4C15E6B16C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10523302" y="3396773"/>
            <a:ext cx="1668697" cy="21637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55ABFF-67AF-4C64-A0D7-9950BDBA26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4" y="4240392"/>
            <a:ext cx="2130149" cy="24323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91AA5C8-B335-47BE-BD02-E7EDFD13D0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6" y="5251726"/>
            <a:ext cx="865077" cy="61753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0721E6-B0ED-4E8E-ABC2-AAD2F7EFCB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67" y="-2113913"/>
            <a:ext cx="7769804" cy="921581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CAA9C1E-D81F-48B4-9842-56DD56CF4E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62" b="43871"/>
          <a:stretch/>
        </p:blipFill>
        <p:spPr>
          <a:xfrm>
            <a:off x="955093" y="1566510"/>
            <a:ext cx="3572558" cy="144985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58EAF7D-A6D5-4CA2-A959-A8F1962CFCA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25976"/>
          <a:stretch/>
        </p:blipFill>
        <p:spPr>
          <a:xfrm>
            <a:off x="1765156" y="3981973"/>
            <a:ext cx="5306308" cy="1912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EC4B2D-ED1E-44C1-9646-8135F66DB7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09" y="1743503"/>
            <a:ext cx="5446784" cy="354798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5D6572-E520-438B-AFE7-2708107D048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6" t="68954"/>
          <a:stretch/>
        </p:blipFill>
        <p:spPr>
          <a:xfrm rot="3189684" flipH="1">
            <a:off x="5483546" y="772876"/>
            <a:ext cx="1705917" cy="15872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0813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FDE981C-E8EB-405C-A787-2C477C6B78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44326" r="51120" b="16482"/>
          <a:stretch/>
        </p:blipFill>
        <p:spPr>
          <a:xfrm>
            <a:off x="7293956" y="0"/>
            <a:ext cx="4898044" cy="43588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6F3DADE-C164-41FA-AFEB-BE972C9FFB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429"/>
            <a:ext cx="12192000" cy="61885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BC67C02-3200-4F23-9D54-4E6C4FF68C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454" y="-324817"/>
            <a:ext cx="9693164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B974C32-47DA-4051-ADBF-E9365A2CBF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99" b="28859"/>
          <a:stretch/>
        </p:blipFill>
        <p:spPr>
          <a:xfrm>
            <a:off x="7896754" y="3073087"/>
            <a:ext cx="4295245" cy="37849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D8B4901-2299-482A-9DD1-8175668BB6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6142">
            <a:off x="1415782" y="-121437"/>
            <a:ext cx="978667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E1774-C158-46F2-9B68-0E33C0FC14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6" t="68954"/>
          <a:stretch/>
        </p:blipFill>
        <p:spPr>
          <a:xfrm rot="6164072" flipH="1">
            <a:off x="5401958" y="4994706"/>
            <a:ext cx="1075011" cy="10002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2982E9-08BF-4D51-8A28-2FE7CA9EC82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10523303" y="3641398"/>
            <a:ext cx="1668697" cy="2163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BDFF41-98A5-4E40-93F5-3B66FCED21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977" y="-863820"/>
            <a:ext cx="8295259" cy="10185094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05528F9-5A0D-4505-9BCC-1F9FEBF02E3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9742978" y="279265"/>
            <a:ext cx="1839371" cy="1363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484C8F-7597-458F-8CDA-0364C325D1BE}"/>
              </a:ext>
            </a:extLst>
          </p:cNvPr>
          <p:cNvSpPr txBox="1"/>
          <p:nvPr/>
        </p:nvSpPr>
        <p:spPr>
          <a:xfrm>
            <a:off x="6545766" y="3135966"/>
            <a:ext cx="2779913" cy="1547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7B10CA-366B-40AA-A643-98FE8884621B}"/>
              </a:ext>
            </a:extLst>
          </p:cNvPr>
          <p:cNvGrpSpPr/>
          <p:nvPr/>
        </p:nvGrpSpPr>
        <p:grpSpPr>
          <a:xfrm>
            <a:off x="4957909" y="1674182"/>
            <a:ext cx="7511949" cy="2637682"/>
            <a:chOff x="4957909" y="1674182"/>
            <a:chExt cx="7511949" cy="263768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75CD1C-2C85-4647-AC11-F6342F850BFC}"/>
                </a:ext>
              </a:extLst>
            </p:cNvPr>
            <p:cNvSpPr txBox="1"/>
            <p:nvPr/>
          </p:nvSpPr>
          <p:spPr>
            <a:xfrm>
              <a:off x="5045378" y="1757319"/>
              <a:ext cx="742448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FFC000"/>
                  </a:solidFill>
                  <a:latin typeface="UTM Sharnay" panose="02040603050506020204" pitchFamily="18" charset="0"/>
                </a:rPr>
                <a:t>ÔN TẬP VỀ</a:t>
              </a:r>
            </a:p>
            <a:p>
              <a:pPr algn="ctr"/>
              <a:r>
                <a:rPr lang="en-US" sz="8000" dirty="0">
                  <a:solidFill>
                    <a:srgbClr val="FFC000"/>
                  </a:solidFill>
                  <a:latin typeface="UTM Sharnay" panose="02040603050506020204" pitchFamily="18" charset="0"/>
                </a:rPr>
                <a:t>SỐ TỰ NHIÊN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8A0B74-4CDA-4604-8E95-E4E1343E3BEF}"/>
                </a:ext>
              </a:extLst>
            </p:cNvPr>
            <p:cNvSpPr txBox="1"/>
            <p:nvPr/>
          </p:nvSpPr>
          <p:spPr>
            <a:xfrm>
              <a:off x="4957909" y="1674182"/>
              <a:ext cx="742448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ÔN TẬP VỀ</a:t>
              </a:r>
            </a:p>
            <a:p>
              <a:pPr algn="ctr"/>
              <a:r>
                <a:rPr lang="en-US" sz="80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SỐ TỰ NHIÊN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A017316-BA4D-483C-BF98-0C1A02A36E93}"/>
              </a:ext>
            </a:extLst>
          </p:cNvPr>
          <p:cNvSpPr txBox="1"/>
          <p:nvPr/>
        </p:nvSpPr>
        <p:spPr>
          <a:xfrm>
            <a:off x="5476063" y="4306725"/>
            <a:ext cx="742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SÁCH GIÁO KHOA TRANG 160</a:t>
            </a:r>
          </a:p>
        </p:txBody>
      </p:sp>
    </p:spTree>
    <p:extLst>
      <p:ext uri="{BB962C8B-B14F-4D97-AF65-F5344CB8AC3E}">
        <p14:creationId xmlns:p14="http://schemas.microsoft.com/office/powerpoint/2010/main" val="31270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125E77-D800-45F3-B019-1DB2CAB284BC}"/>
              </a:ext>
            </a:extLst>
          </p:cNvPr>
          <p:cNvGrpSpPr/>
          <p:nvPr/>
        </p:nvGrpSpPr>
        <p:grpSpPr>
          <a:xfrm>
            <a:off x="162400" y="1553911"/>
            <a:ext cx="1949579" cy="3271106"/>
            <a:chOff x="162400" y="1553911"/>
            <a:chExt cx="1949579" cy="32711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072804-27E3-4240-8446-4BC5C810C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00" y="1553911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81286F-94F9-4719-BFD7-8F64F9FFA6EB}"/>
                </a:ext>
              </a:extLst>
            </p:cNvPr>
            <p:cNvSpPr txBox="1"/>
            <p:nvPr/>
          </p:nvSpPr>
          <p:spPr>
            <a:xfrm>
              <a:off x="655352" y="1991036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0498EB-B719-4872-96FF-5C78ED9746AD}"/>
              </a:ext>
            </a:extLst>
          </p:cNvPr>
          <p:cNvGrpSpPr/>
          <p:nvPr/>
        </p:nvGrpSpPr>
        <p:grpSpPr>
          <a:xfrm>
            <a:off x="2290529" y="1562974"/>
            <a:ext cx="1949579" cy="3271106"/>
            <a:chOff x="2290529" y="1562974"/>
            <a:chExt cx="1949579" cy="3271106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011D8B6B-46AD-4B8E-AD58-A809572D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529" y="1562974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FD523424-2F21-46DC-B7E6-17AAA5CFBB8D}"/>
                </a:ext>
              </a:extLst>
            </p:cNvPr>
            <p:cNvSpPr txBox="1"/>
            <p:nvPr/>
          </p:nvSpPr>
          <p:spPr>
            <a:xfrm>
              <a:off x="2796730" y="1940959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151" name="Group 39">
            <a:extLst>
              <a:ext uri="{FF2B5EF4-FFF2-40B4-BE49-F238E27FC236}">
                <a16:creationId xmlns:a16="http://schemas.microsoft.com/office/drawing/2014/main" id="{ED743574-48A9-C44A-B2E9-7E8B4B1D2000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752600" y="1827214"/>
          <a:ext cx="8763000" cy="4575175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4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1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73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0142" name="Oval 30">
            <a:extLst>
              <a:ext uri="{FF2B5EF4-FFF2-40B4-BE49-F238E27FC236}">
                <a16:creationId xmlns:a16="http://schemas.microsoft.com/office/drawing/2014/main" id="{C35EEC89-68CC-8341-B734-6965DF36D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219200"/>
            <a:ext cx="4572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66FF33">
                  <a:alpha val="84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0145" name="Text Box 33">
            <a:extLst>
              <a:ext uri="{FF2B5EF4-FFF2-40B4-BE49-F238E27FC236}">
                <a16:creationId xmlns:a16="http://schemas.microsoft.com/office/drawing/2014/main" id="{D5208FF9-ECAA-B143-9E5E-DB3936F4A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5486401"/>
            <a:ext cx="2667000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400" b="1"/>
              <a:t>8 triệu, 4nghìn, 9chục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/>
          </a:p>
        </p:txBody>
      </p:sp>
      <p:sp>
        <p:nvSpPr>
          <p:cNvPr id="90146" name="Text Box 34">
            <a:extLst>
              <a:ext uri="{FF2B5EF4-FFF2-40B4-BE49-F238E27FC236}">
                <a16:creationId xmlns:a16="http://schemas.microsoft.com/office/drawing/2014/main" id="{F8B5A333-83FF-8D4F-A468-1F1B49CB6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01"/>
            <a:ext cx="3962400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Hai mươi tư nghìn ba trăm </a:t>
            </a:r>
          </a:p>
          <a:p>
            <a:pPr eaLnBrk="1" hangingPunct="1"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linh tám </a:t>
            </a: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47" name="Text Box 35">
            <a:extLst>
              <a:ext uri="{FF2B5EF4-FFF2-40B4-BE49-F238E27FC236}">
                <a16:creationId xmlns:a16="http://schemas.microsoft.com/office/drawing/2014/main" id="{4599004B-8813-3C46-AA3C-5C67275E7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4384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24 308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48" name="Text Box 36">
            <a:extLst>
              <a:ext uri="{FF2B5EF4-FFF2-40B4-BE49-F238E27FC236}">
                <a16:creationId xmlns:a16="http://schemas.microsoft.com/office/drawing/2014/main" id="{536A711C-37FA-0A4D-86DF-95703EE16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23622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2 chục nghìn,</a:t>
            </a: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97" name="Text Box 40">
            <a:extLst>
              <a:ext uri="{FF2B5EF4-FFF2-40B4-BE49-F238E27FC236}">
                <a16:creationId xmlns:a16="http://schemas.microsoft.com/office/drawing/2014/main" id="{8589C1DF-6979-8249-B8F3-1CA1A2780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4025" y="6629401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59" name="Text Box 47">
            <a:extLst>
              <a:ext uri="{FF2B5EF4-FFF2-40B4-BE49-F238E27FC236}">
                <a16:creationId xmlns:a16="http://schemas.microsoft.com/office/drawing/2014/main" id="{95B40005-B615-534E-9F33-854D9DE91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752601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Đọc số 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60" name="Text Box 48">
            <a:extLst>
              <a:ext uri="{FF2B5EF4-FFF2-40B4-BE49-F238E27FC236}">
                <a16:creationId xmlns:a16="http://schemas.microsoft.com/office/drawing/2014/main" id="{7A5829CD-2813-954F-9E15-4B65B2B65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752601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Viết số</a:t>
            </a:r>
          </a:p>
        </p:txBody>
      </p:sp>
      <p:sp>
        <p:nvSpPr>
          <p:cNvPr id="90161" name="Text Box 49">
            <a:extLst>
              <a:ext uri="{FF2B5EF4-FFF2-40B4-BE49-F238E27FC236}">
                <a16:creationId xmlns:a16="http://schemas.microsoft.com/office/drawing/2014/main" id="{69A0124B-E37C-B843-86BB-20F926AFE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766888"/>
            <a:ext cx="1905000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b="1"/>
              <a:t>Số gồm có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90162" name="Text Box 50">
            <a:extLst>
              <a:ext uri="{FF2B5EF4-FFF2-40B4-BE49-F238E27FC236}">
                <a16:creationId xmlns:a16="http://schemas.microsoft.com/office/drawing/2014/main" id="{9E65063A-6F08-454D-A735-B387C324C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1"/>
            <a:ext cx="419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Một trăm sáu mươi nghìn hai trăm bảy mươi tư </a:t>
            </a: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63" name="Text Box 51">
            <a:extLst>
              <a:ext uri="{FF2B5EF4-FFF2-40B4-BE49-F238E27FC236}">
                <a16:creationId xmlns:a16="http://schemas.microsoft.com/office/drawing/2014/main" id="{1CF120E5-90CC-4842-96C6-0B3760FCE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4196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1 237 005</a:t>
            </a:r>
          </a:p>
        </p:txBody>
      </p:sp>
      <p:sp>
        <p:nvSpPr>
          <p:cNvPr id="90166" name="Text Box 54">
            <a:extLst>
              <a:ext uri="{FF2B5EF4-FFF2-40B4-BE49-F238E27FC236}">
                <a16:creationId xmlns:a16="http://schemas.microsoft.com/office/drawing/2014/main" id="{72336AC6-FA11-BE44-8B39-EAE83E32F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19201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Viết theo mẫu:</a:t>
            </a:r>
          </a:p>
        </p:txBody>
      </p:sp>
      <p:sp>
        <p:nvSpPr>
          <p:cNvPr id="90167" name="Text Box 55">
            <a:extLst>
              <a:ext uri="{FF2B5EF4-FFF2-40B4-BE49-F238E27FC236}">
                <a16:creationId xmlns:a16="http://schemas.microsoft.com/office/drawing/2014/main" id="{752C9596-817E-AD4E-A386-4B9A595A1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23622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4nghìn, </a:t>
            </a: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68" name="Text Box 56">
            <a:extLst>
              <a:ext uri="{FF2B5EF4-FFF2-40B4-BE49-F238E27FC236}">
                <a16:creationId xmlns:a16="http://schemas.microsoft.com/office/drawing/2014/main" id="{792CE811-6226-9943-89B1-CBFEB1458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7432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3trăm, </a:t>
            </a: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69" name="Text Box 57">
            <a:extLst>
              <a:ext uri="{FF2B5EF4-FFF2-40B4-BE49-F238E27FC236}">
                <a16:creationId xmlns:a16="http://schemas.microsoft.com/office/drawing/2014/main" id="{BCCEEF7A-CD52-DA49-9AC4-1F68760C2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7432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8 đơn vị </a:t>
            </a: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05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0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0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0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0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0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90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0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0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90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0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0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0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0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0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0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0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0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0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0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0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0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0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0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42" grpId="0" animBg="1"/>
      <p:bldP spid="90145" grpId="0"/>
      <p:bldP spid="90146" grpId="0"/>
      <p:bldP spid="90147" grpId="0"/>
      <p:bldP spid="90148" grpId="0"/>
      <p:bldP spid="90159" grpId="0"/>
      <p:bldP spid="90160" grpId="0"/>
      <p:bldP spid="90161" grpId="0"/>
      <p:bldP spid="90162" grpId="0"/>
      <p:bldP spid="90163" grpId="0"/>
      <p:bldP spid="90166" grpId="0"/>
      <p:bldP spid="90167" grpId="0"/>
      <p:bldP spid="90168" grpId="0"/>
      <p:bldP spid="901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241" name="Group 49">
            <a:extLst>
              <a:ext uri="{FF2B5EF4-FFF2-40B4-BE49-F238E27FC236}">
                <a16:creationId xmlns:a16="http://schemas.microsoft.com/office/drawing/2014/main" id="{BE682B00-1770-D646-AA28-4CAD99035BCD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790700" y="1795464"/>
          <a:ext cx="8610600" cy="4575175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4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1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73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6221" name="Oval 29">
            <a:extLst>
              <a:ext uri="{FF2B5EF4-FFF2-40B4-BE49-F238E27FC236}">
                <a16:creationId xmlns:a16="http://schemas.microsoft.com/office/drawing/2014/main" id="{E72B672F-3506-234D-94EA-00E134748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33400"/>
            <a:ext cx="4572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66FF33">
                  <a:alpha val="84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36222" name="Text Box 30">
            <a:extLst>
              <a:ext uri="{FF2B5EF4-FFF2-40B4-BE49-F238E27FC236}">
                <a16:creationId xmlns:a16="http://schemas.microsoft.com/office/drawing/2014/main" id="{576B7122-B072-F042-8E57-5376BE35E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5486401"/>
            <a:ext cx="2667000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009900"/>
                </a:solidFill>
              </a:rPr>
              <a:t>8 </a:t>
            </a:r>
            <a:r>
              <a:rPr lang="en-US" sz="2400" b="1" dirty="0" err="1">
                <a:solidFill>
                  <a:srgbClr val="009900"/>
                </a:solidFill>
              </a:rPr>
              <a:t>triệu</a:t>
            </a:r>
            <a:r>
              <a:rPr lang="en-US" sz="2400" b="1" dirty="0">
                <a:solidFill>
                  <a:srgbClr val="009900"/>
                </a:solidFill>
              </a:rPr>
              <a:t>, 4 </a:t>
            </a:r>
            <a:r>
              <a:rPr lang="en-US" sz="2400" b="1" dirty="0" err="1">
                <a:solidFill>
                  <a:srgbClr val="009900"/>
                </a:solidFill>
              </a:rPr>
              <a:t>nghìn</a:t>
            </a:r>
            <a:r>
              <a:rPr lang="en-US" sz="2400" b="1" dirty="0">
                <a:solidFill>
                  <a:srgbClr val="009900"/>
                </a:solidFill>
              </a:rPr>
              <a:t>, 9 </a:t>
            </a:r>
            <a:r>
              <a:rPr lang="en-US" sz="2400" b="1" dirty="0" err="1">
                <a:solidFill>
                  <a:srgbClr val="009900"/>
                </a:solidFill>
              </a:rPr>
              <a:t>chục</a:t>
            </a: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64542" name="Text Box 31">
            <a:extLst>
              <a:ext uri="{FF2B5EF4-FFF2-40B4-BE49-F238E27FC236}">
                <a16:creationId xmlns:a16="http://schemas.microsoft.com/office/drawing/2014/main" id="{023B6C06-A5E6-EC48-9455-AE957CB08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01"/>
            <a:ext cx="3962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Hai mươi tư nghìn ba trăm </a:t>
            </a:r>
          </a:p>
          <a:p>
            <a:pPr eaLnBrk="1" hangingPunct="1"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linh tám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4543" name="Text Box 32">
            <a:extLst>
              <a:ext uri="{FF2B5EF4-FFF2-40B4-BE49-F238E27FC236}">
                <a16:creationId xmlns:a16="http://schemas.microsoft.com/office/drawing/2014/main" id="{3FE140B8-205A-7745-87DD-B38979CF8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4384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24 308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44" name="Text Box 33">
            <a:extLst>
              <a:ext uri="{FF2B5EF4-FFF2-40B4-BE49-F238E27FC236}">
                <a16:creationId xmlns:a16="http://schemas.microsoft.com/office/drawing/2014/main" id="{063CD828-E41F-0D40-B8C4-D3188ED5B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23622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>
                <a:solidFill>
                  <a:srgbClr val="009900"/>
                </a:solidFill>
                <a:latin typeface="Times New Roman" panose="02020603050405020304" pitchFamily="18" charset="0"/>
              </a:rPr>
              <a:t>2 chục nghìn,</a:t>
            </a:r>
            <a:endParaRPr lang="en-US" altLang="en-US" sz="24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45" name="Text Box 34">
            <a:extLst>
              <a:ext uri="{FF2B5EF4-FFF2-40B4-BE49-F238E27FC236}">
                <a16:creationId xmlns:a16="http://schemas.microsoft.com/office/drawing/2014/main" id="{8C77492D-A247-A349-9A60-CCA39C162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4025" y="6629401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46" name="Text Box 35">
            <a:extLst>
              <a:ext uri="{FF2B5EF4-FFF2-40B4-BE49-F238E27FC236}">
                <a16:creationId xmlns:a16="http://schemas.microsoft.com/office/drawing/2014/main" id="{166B58C7-86CA-0941-A540-521F5F7E0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752601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Đọc số 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47" name="Text Box 36">
            <a:extLst>
              <a:ext uri="{FF2B5EF4-FFF2-40B4-BE49-F238E27FC236}">
                <a16:creationId xmlns:a16="http://schemas.microsoft.com/office/drawing/2014/main" id="{E578780B-9449-A84A-ACB1-1BF40152C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752601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Viết số</a:t>
            </a:r>
          </a:p>
        </p:txBody>
      </p:sp>
      <p:sp>
        <p:nvSpPr>
          <p:cNvPr id="136229" name="Text Box 37">
            <a:extLst>
              <a:ext uri="{FF2B5EF4-FFF2-40B4-BE49-F238E27FC236}">
                <a16:creationId xmlns:a16="http://schemas.microsoft.com/office/drawing/2014/main" id="{35A4E2C8-A6BD-6D42-A2D7-0A6F25D38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766888"/>
            <a:ext cx="1905000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b="1"/>
              <a:t>Số gồm có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64549" name="Text Box 38">
            <a:extLst>
              <a:ext uri="{FF2B5EF4-FFF2-40B4-BE49-F238E27FC236}">
                <a16:creationId xmlns:a16="http://schemas.microsoft.com/office/drawing/2014/main" id="{8C503D11-4854-4A43-A8FB-282A095FC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1"/>
            <a:ext cx="419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Một trăm sáu mươi nghìn hai trăm bảy mươi tư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4550" name="Text Box 39">
            <a:extLst>
              <a:ext uri="{FF2B5EF4-FFF2-40B4-BE49-F238E27FC236}">
                <a16:creationId xmlns:a16="http://schemas.microsoft.com/office/drawing/2014/main" id="{CD674D40-E162-FA4B-B9B9-5E52CCF1C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4196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1 237 005</a:t>
            </a:r>
          </a:p>
        </p:txBody>
      </p:sp>
      <p:sp>
        <p:nvSpPr>
          <p:cNvPr id="64551" name="Text Box 42">
            <a:extLst>
              <a:ext uri="{FF2B5EF4-FFF2-40B4-BE49-F238E27FC236}">
                <a16:creationId xmlns:a16="http://schemas.microsoft.com/office/drawing/2014/main" id="{6C45E1E3-C513-8F41-A433-3C72F37EC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81001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Viết theo mẫu:</a:t>
            </a:r>
          </a:p>
        </p:txBody>
      </p:sp>
      <p:sp>
        <p:nvSpPr>
          <p:cNvPr id="64552" name="Text Box 43">
            <a:extLst>
              <a:ext uri="{FF2B5EF4-FFF2-40B4-BE49-F238E27FC236}">
                <a16:creationId xmlns:a16="http://schemas.microsoft.com/office/drawing/2014/main" id="{7A2C4043-73BE-B64D-BCFD-F5E97EB38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23622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>
                <a:solidFill>
                  <a:srgbClr val="009900"/>
                </a:solidFill>
                <a:latin typeface="Times New Roman" panose="02020603050405020304" pitchFamily="18" charset="0"/>
              </a:rPr>
              <a:t>4nghìn, </a:t>
            </a:r>
            <a:endParaRPr lang="en-US" altLang="en-US" sz="24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53" name="Text Box 44">
            <a:extLst>
              <a:ext uri="{FF2B5EF4-FFF2-40B4-BE49-F238E27FC236}">
                <a16:creationId xmlns:a16="http://schemas.microsoft.com/office/drawing/2014/main" id="{944A0D64-13E4-6F42-904C-ACF09829B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7432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>
                <a:solidFill>
                  <a:srgbClr val="009900"/>
                </a:solidFill>
                <a:latin typeface="Times New Roman" panose="02020603050405020304" pitchFamily="18" charset="0"/>
              </a:rPr>
              <a:t>3trăm, </a:t>
            </a:r>
            <a:endParaRPr lang="en-US" altLang="en-US" sz="24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54" name="Text Box 45">
            <a:extLst>
              <a:ext uri="{FF2B5EF4-FFF2-40B4-BE49-F238E27FC236}">
                <a16:creationId xmlns:a16="http://schemas.microsoft.com/office/drawing/2014/main" id="{1F02751A-C0A2-A849-B97C-5151C05CF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7432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>
                <a:solidFill>
                  <a:srgbClr val="009900"/>
                </a:solidFill>
                <a:latin typeface="Times New Roman" panose="02020603050405020304" pitchFamily="18" charset="0"/>
              </a:rPr>
              <a:t>8 đơn vị </a:t>
            </a:r>
            <a:endParaRPr lang="en-US" altLang="en-US" sz="24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507" name="Text Box 46">
            <a:extLst>
              <a:ext uri="{FF2B5EF4-FFF2-40B4-BE49-F238E27FC236}">
                <a16:creationId xmlns:a16="http://schemas.microsoft.com/office/drawing/2014/main" id="{3B5B9A6B-22FB-2449-A4E7-EC43B1C80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495801"/>
            <a:ext cx="434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Một triệu hai trăm ba mươi bảy nghìn không trăm linh năm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508" name="Text Box 47">
            <a:extLst>
              <a:ext uri="{FF2B5EF4-FFF2-40B4-BE49-F238E27FC236}">
                <a16:creationId xmlns:a16="http://schemas.microsoft.com/office/drawing/2014/main" id="{5C3C2FFD-C60F-6246-936E-4AE2F3F56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5052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160 274</a:t>
            </a:r>
          </a:p>
        </p:txBody>
      </p:sp>
      <p:sp>
        <p:nvSpPr>
          <p:cNvPr id="62509" name="Text Box 50">
            <a:extLst>
              <a:ext uri="{FF2B5EF4-FFF2-40B4-BE49-F238E27FC236}">
                <a16:creationId xmlns:a16="http://schemas.microsoft.com/office/drawing/2014/main" id="{D1D0C0CC-71B8-E44C-80F9-54D6A7500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200400"/>
            <a:ext cx="2819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>
                <a:solidFill>
                  <a:srgbClr val="009900"/>
                </a:solidFill>
                <a:latin typeface="Times New Roman" panose="02020603050405020304" pitchFamily="18" charset="0"/>
              </a:rPr>
              <a:t>1 trăm nghìn, 6 chục nghìn, 2 trăm, 7 chục, 4 đơn vị</a:t>
            </a:r>
            <a:endParaRPr lang="en-US" altLang="en-US" sz="28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510" name="Text Box 51">
            <a:extLst>
              <a:ext uri="{FF2B5EF4-FFF2-40B4-BE49-F238E27FC236}">
                <a16:creationId xmlns:a16="http://schemas.microsoft.com/office/drawing/2014/main" id="{53685657-99E4-0C40-8C51-56CF63FD6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346575"/>
            <a:ext cx="2819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>
                <a:solidFill>
                  <a:srgbClr val="009900"/>
                </a:solidFill>
                <a:latin typeface="Times New Roman" panose="02020603050405020304" pitchFamily="18" charset="0"/>
              </a:rPr>
              <a:t>1triệu, 2 trăm nghìn, 3 chục nghìn, 7 nghìn, 5 đơn vị</a:t>
            </a:r>
            <a:endParaRPr lang="en-US" altLang="en-US" sz="28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511" name="Text Box 52">
            <a:extLst>
              <a:ext uri="{FF2B5EF4-FFF2-40B4-BE49-F238E27FC236}">
                <a16:creationId xmlns:a16="http://schemas.microsoft.com/office/drawing/2014/main" id="{4A739B11-0B4A-1D47-9C24-A9AB4C5AB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6388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8 004 090</a:t>
            </a:r>
          </a:p>
        </p:txBody>
      </p:sp>
      <p:sp>
        <p:nvSpPr>
          <p:cNvPr id="62512" name="Text Box 53">
            <a:extLst>
              <a:ext uri="{FF2B5EF4-FFF2-40B4-BE49-F238E27FC236}">
                <a16:creationId xmlns:a16="http://schemas.microsoft.com/office/drawing/2014/main" id="{AF67CB38-EE22-CD40-B446-45D129400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486401"/>
            <a:ext cx="434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Tám triệu không trăm linh bốn nghìn không trăm chín mươi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AA9EC0BF-9862-A147-A8E8-63FBF6474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1"/>
            <a:ext cx="5257800" cy="911225"/>
          </a:xfrm>
          <a:prstGeom prst="roundRect">
            <a:avLst>
              <a:gd name="adj" fmla="val 16667"/>
            </a:avLst>
          </a:prstGeom>
          <a:solidFill>
            <a:srgbClr val="66FF33"/>
          </a:solidFill>
          <a:ln w="9525">
            <a:solidFill>
              <a:srgbClr val="000099"/>
            </a:solidFill>
            <a:round/>
            <a:headEnd/>
            <a:tailEnd/>
          </a:ln>
          <a:effectLst>
            <a:outerShdw dist="71842" dir="2700000" algn="ctr" rotWithShape="0">
              <a:srgbClr val="FF0000">
                <a:alpha val="50000"/>
              </a:srgbClr>
            </a:outerShdw>
          </a:effec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Ôn tập : Đọc viết, số tự nhiên trong hệ thập phân</a:t>
            </a:r>
          </a:p>
        </p:txBody>
      </p:sp>
    </p:spTree>
    <p:extLst>
      <p:ext uri="{BB962C8B-B14F-4D97-AF65-F5344CB8AC3E}">
        <p14:creationId xmlns:p14="http://schemas.microsoft.com/office/powerpoint/2010/main" val="215578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2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2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2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2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21" grpId="0" animBg="1"/>
      <p:bldP spid="62507" grpId="0"/>
      <p:bldP spid="62508" grpId="0"/>
      <p:bldP spid="62509" grpId="0"/>
      <p:bldP spid="62510" grpId="0"/>
      <p:bldP spid="62511" grpId="0"/>
      <p:bldP spid="62512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0498EB-B719-4872-96FF-5C78ED9746AD}"/>
              </a:ext>
            </a:extLst>
          </p:cNvPr>
          <p:cNvGrpSpPr/>
          <p:nvPr/>
        </p:nvGrpSpPr>
        <p:grpSpPr>
          <a:xfrm>
            <a:off x="2290529" y="1562974"/>
            <a:ext cx="1949579" cy="3271106"/>
            <a:chOff x="2290529" y="1562974"/>
            <a:chExt cx="1949579" cy="3271106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011D8B6B-46AD-4B8E-AD58-A809572D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529" y="1562974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FD523424-2F21-46DC-B7E6-17AAA5CFBB8D}"/>
                </a:ext>
              </a:extLst>
            </p:cNvPr>
            <p:cNvSpPr txBox="1"/>
            <p:nvPr/>
          </p:nvSpPr>
          <p:spPr>
            <a:xfrm>
              <a:off x="2796730" y="1940959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3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CE2262-8091-49B3-9C4F-D88A3815C3C7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368E2-2D7B-4C7D-8C6B-9CF1A2EFC787}"/>
              </a:ext>
            </a:extLst>
          </p:cNvPr>
          <p:cNvSpPr txBox="1"/>
          <p:nvPr/>
        </p:nvSpPr>
        <p:spPr>
          <a:xfrm>
            <a:off x="183994" y="392427"/>
            <a:ext cx="11824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sau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thành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tổng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(</a:t>
            </a:r>
            <a:r>
              <a:rPr lang="en-US" sz="4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mẫu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):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33A260A-C58B-4674-8640-20C7C384C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746294"/>
              </p:ext>
            </p:extLst>
          </p:nvPr>
        </p:nvGraphicFramePr>
        <p:xfrm>
          <a:off x="577385" y="1292242"/>
          <a:ext cx="11037230" cy="4885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37230">
                  <a:extLst>
                    <a:ext uri="{9D8B030D-6E8A-4147-A177-3AD203B41FA5}">
                      <a16:colId xmlns:a16="http://schemas.microsoft.com/office/drawing/2014/main" val="582968001"/>
                    </a:ext>
                  </a:extLst>
                </a:gridCol>
              </a:tblGrid>
              <a:tr h="1221384">
                <a:tc>
                  <a:txBody>
                    <a:bodyPr/>
                    <a:lstStyle/>
                    <a:p>
                      <a:pPr algn="ctr"/>
                      <a:r>
                        <a:rPr lang="pl-PL" sz="4000" b="0" i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Mẫu: </a:t>
                      </a:r>
                      <a:r>
                        <a:rPr lang="pl-PL" sz="4000" b="1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1763 = 1000 + 700 + 60 + 3</a:t>
                      </a:r>
                      <a:endParaRPr lang="en-US" sz="40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975757"/>
                  </a:ext>
                </a:extLst>
              </a:tr>
              <a:tr h="122138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5794 = </a:t>
                      </a:r>
                      <a:r>
                        <a:rPr lang="en-US" sz="4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500 + 700 + 90 + 4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693832"/>
                  </a:ext>
                </a:extLst>
              </a:tr>
              <a:tr h="122138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20292 = </a:t>
                      </a:r>
                      <a:r>
                        <a:rPr lang="en-US" sz="4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20000 + 200 + 90 + 2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590372"/>
                  </a:ext>
                </a:extLst>
              </a:tr>
              <a:tr h="12213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190909 = </a:t>
                      </a:r>
                      <a:r>
                        <a:rPr lang="en-US" sz="4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100000 + 90000 + 900 + 9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50609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EC17A6B-C25A-4CC3-81AE-20C431C9E1CD}"/>
              </a:ext>
            </a:extLst>
          </p:cNvPr>
          <p:cNvSpPr/>
          <p:nvPr/>
        </p:nvSpPr>
        <p:spPr>
          <a:xfrm>
            <a:off x="2678546" y="2847901"/>
            <a:ext cx="1902691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6006E0-EB40-4EA6-82CB-50AAB4A26722}"/>
              </a:ext>
            </a:extLst>
          </p:cNvPr>
          <p:cNvSpPr/>
          <p:nvPr/>
        </p:nvSpPr>
        <p:spPr>
          <a:xfrm>
            <a:off x="2221345" y="3989746"/>
            <a:ext cx="2184400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1259F3-281E-49E0-A09A-68D0858539B7}"/>
              </a:ext>
            </a:extLst>
          </p:cNvPr>
          <p:cNvSpPr/>
          <p:nvPr/>
        </p:nvSpPr>
        <p:spPr>
          <a:xfrm>
            <a:off x="1505527" y="5219395"/>
            <a:ext cx="2563090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5530BE-09D2-431C-AECF-519AAC6E6722}"/>
              </a:ext>
            </a:extLst>
          </p:cNvPr>
          <p:cNvSpPr/>
          <p:nvPr/>
        </p:nvSpPr>
        <p:spPr>
          <a:xfrm>
            <a:off x="4622125" y="2798254"/>
            <a:ext cx="5127646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0B57D3-152B-472C-8031-7C3E899FEA46}"/>
              </a:ext>
            </a:extLst>
          </p:cNvPr>
          <p:cNvSpPr/>
          <p:nvPr/>
        </p:nvSpPr>
        <p:spPr>
          <a:xfrm>
            <a:off x="4468935" y="3989746"/>
            <a:ext cx="5501719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125599-E72E-4506-852E-7D05EFDC5071}"/>
              </a:ext>
            </a:extLst>
          </p:cNvPr>
          <p:cNvSpPr/>
          <p:nvPr/>
        </p:nvSpPr>
        <p:spPr>
          <a:xfrm>
            <a:off x="4068617" y="5219395"/>
            <a:ext cx="6728692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D0EE8C-F890-4EAB-996D-FF6A28A605AC}"/>
              </a:ext>
            </a:extLst>
          </p:cNvPr>
          <p:cNvSpPr/>
          <p:nvPr/>
        </p:nvSpPr>
        <p:spPr>
          <a:xfrm>
            <a:off x="1752712" y="1509782"/>
            <a:ext cx="8955387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2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4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4ACB-1A31-4706-A3D4-E8543F538745}"/>
              </a:ext>
            </a:extLst>
          </p:cNvPr>
          <p:cNvSpPr txBox="1"/>
          <p:nvPr/>
        </p:nvSpPr>
        <p:spPr>
          <a:xfrm>
            <a:off x="247185" y="369102"/>
            <a:ext cx="114764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Đọc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các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sau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và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nêu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rõ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chữ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5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trong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mỗi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thuộc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hàng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,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lớp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E4E26C8-6AFB-49DE-B0A9-0DDAEE14B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78688"/>
              </p:ext>
            </p:extLst>
          </p:nvPr>
        </p:nvGraphicFramePr>
        <p:xfrm>
          <a:off x="481979" y="1922700"/>
          <a:ext cx="11241669" cy="4333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1669">
                  <a:extLst>
                    <a:ext uri="{9D8B030D-6E8A-4147-A177-3AD203B41FA5}">
                      <a16:colId xmlns:a16="http://schemas.microsoft.com/office/drawing/2014/main" val="2890765488"/>
                    </a:ext>
                  </a:extLst>
                </a:gridCol>
              </a:tblGrid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67</a:t>
                      </a:r>
                      <a:r>
                        <a:rPr lang="en-US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358</a:t>
                      </a:r>
                      <a:endParaRPr lang="en-US" sz="8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0792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Sáu mươi bảy nghìn </a:t>
                      </a:r>
                      <a:endParaRPr lang="en-US" sz="44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vi-VN" sz="44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ba trăm năm mươi tám</a:t>
                      </a:r>
                      <a:endParaRPr lang="en-US" sz="44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22267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C</a:t>
                      </a:r>
                      <a:r>
                        <a:rPr lang="vi-VN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hữ số 5 thuộc hàng chục, lớp đơn vị</a:t>
                      </a:r>
                      <a:endParaRPr lang="en-US" sz="4400" b="1" dirty="0">
                        <a:solidFill>
                          <a:srgbClr val="00B05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22661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6662765-3732-4B2B-B05C-64B19B47DB25}"/>
              </a:ext>
            </a:extLst>
          </p:cNvPr>
          <p:cNvSpPr/>
          <p:nvPr/>
        </p:nvSpPr>
        <p:spPr>
          <a:xfrm>
            <a:off x="1934286" y="2239454"/>
            <a:ext cx="8955387" cy="956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C9CA3C-7C64-4DA8-8ED4-2E35E8382EC1}"/>
              </a:ext>
            </a:extLst>
          </p:cNvPr>
          <p:cNvSpPr/>
          <p:nvPr/>
        </p:nvSpPr>
        <p:spPr>
          <a:xfrm>
            <a:off x="2068213" y="3466355"/>
            <a:ext cx="8955387" cy="1262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6ADE52-66B2-4422-A9E1-276375E2E45F}"/>
              </a:ext>
            </a:extLst>
          </p:cNvPr>
          <p:cNvSpPr/>
          <p:nvPr/>
        </p:nvSpPr>
        <p:spPr>
          <a:xfrm>
            <a:off x="576540" y="4902437"/>
            <a:ext cx="10968915" cy="1045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8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7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AF5B"/>
      </a:accent1>
      <a:accent2>
        <a:srgbClr val="2EB7CF"/>
      </a:accent2>
      <a:accent3>
        <a:srgbClr val="F36F02"/>
      </a:accent3>
      <a:accent4>
        <a:srgbClr val="11D68E"/>
      </a:accent4>
      <a:accent5>
        <a:srgbClr val="ED4743"/>
      </a:accent5>
      <a:accent6>
        <a:srgbClr val="73D16A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798</Words>
  <Application>Microsoft Macintosh PowerPoint</Application>
  <PresentationFormat>Widescreen</PresentationFormat>
  <Paragraphs>146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微软雅黑</vt:lpstr>
      <vt:lpstr>游ゴシック</vt:lpstr>
      <vt:lpstr>UTM Sharnay</vt:lpstr>
      <vt:lpstr>Times New Roman</vt:lpstr>
      <vt:lpstr>UTM Eremitage</vt:lpstr>
      <vt:lpstr>UTM Rockwell</vt:lpstr>
      <vt:lpstr>Calibri</vt:lpstr>
      <vt:lpstr>等线</vt:lpstr>
      <vt:lpstr>UTM Avo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</vt:lpstr>
      <vt:lpstr>PowerPoint Presentation</vt:lpstr>
      <vt:lpstr>PowerPoint Presentation</vt:lpstr>
      <vt:lpstr>PowerPoint Presentation</vt:lpstr>
      <vt:lpstr>PowerPoint Presentation</vt:lpstr>
      <vt:lpstr>       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</dc:creator>
  <cp:keywords>VIETBAO</cp:keywords>
  <cp:lastModifiedBy>Microsoft Office User</cp:lastModifiedBy>
  <cp:revision>3</cp:revision>
  <dcterms:modified xsi:type="dcterms:W3CDTF">2022-04-18T13:49:13Z</dcterms:modified>
  <cp:version>F09</cp:version>
</cp:coreProperties>
</file>